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6" r:id="rId9"/>
    <p:sldId id="264" r:id="rId10"/>
    <p:sldId id="265" r:id="rId11"/>
    <p:sldId id="267" r:id="rId12"/>
  </p:sldIdLst>
  <p:sldSz cx="9144000" cy="5143500" type="screen16x9"/>
  <p:notesSz cx="6858000" cy="9144000"/>
  <p:embeddedFontLst>
    <p:embeddedFont>
      <p:font typeface="Roboto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2" y="1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848944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73a04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73a04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37367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7a25ed370e94f77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47a25ed370e94f77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11485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7a25ed370e94f77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47a25ed370e94f77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9468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4ab3f3f0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64ab3f3f0f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08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c6f73a04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c6f73a04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7652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c6f73a04f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c6f73a04f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9371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4ab3f3f0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4ab3f3f0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8351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4ab3f3f0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64ab3f3f0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3278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64ab3f3f0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64ab3f3f0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8740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4d952c7c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64d952c7c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8931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4d952c7c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64d952c7c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7154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Interim Survey Summary</a:t>
            </a:r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Rush County Demographics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>
            <a:spLocks noGrp="1"/>
          </p:cNvSpPr>
          <p:nvPr>
            <p:ph type="title"/>
          </p:nvPr>
        </p:nvSpPr>
        <p:spPr>
          <a:xfrm>
            <a:off x="226075" y="1493446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 smtClean="0"/>
              <a:t>IF GUNS IN HOME, BEST DESCRIBE HOW STORED</a:t>
            </a:r>
            <a:endParaRPr sz="3200" dirty="0"/>
          </a:p>
        </p:txBody>
      </p:sp>
      <p:sp>
        <p:nvSpPr>
          <p:cNvPr id="127" name="Google Shape;127;p22"/>
          <p:cNvSpPr txBox="1">
            <a:spLocks noGrp="1"/>
          </p:cNvSpPr>
          <p:nvPr>
            <p:ph type="body" idx="1"/>
          </p:nvPr>
        </p:nvSpPr>
        <p:spPr>
          <a:xfrm>
            <a:off x="161823" y="2561358"/>
            <a:ext cx="2808000" cy="17247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400" dirty="0" smtClean="0"/>
              <a:t>44.4% - No guns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400" dirty="0"/>
              <a:t>2</a:t>
            </a:r>
            <a:r>
              <a:rPr lang="en-US" sz="1400" dirty="0" smtClean="0"/>
              <a:t>9.3% - unloaded &amp; locked away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400" dirty="0" smtClean="0"/>
              <a:t>10.4% - unloaded &amp; easily accessible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400" dirty="0" smtClean="0"/>
              <a:t>10.4% - loaded &amp; locked away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400" dirty="0" smtClean="0"/>
              <a:t>5.4% - loaded &amp; easily accessible</a:t>
            </a:r>
            <a:endParaRPr sz="1400" dirty="0"/>
          </a:p>
        </p:txBody>
      </p:sp>
      <p:pic>
        <p:nvPicPr>
          <p:cNvPr id="128" name="Google Shape;12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38878" y="607600"/>
            <a:ext cx="5805122" cy="36784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>
            <a:spLocks noGrp="1"/>
          </p:cNvSpPr>
          <p:nvPr>
            <p:ph type="title"/>
          </p:nvPr>
        </p:nvSpPr>
        <p:spPr>
          <a:xfrm>
            <a:off x="127463" y="753035"/>
            <a:ext cx="3081902" cy="323574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/>
              <a:t>W</a:t>
            </a:r>
            <a:r>
              <a:rPr lang="en" sz="3200" dirty="0" smtClean="0"/>
              <a:t>HAT IS THE TOP HEALTH PRIORITY RUSH COUNTY SHOULD BE ADDRESSING?</a:t>
            </a:r>
            <a:endParaRPr sz="3200" dirty="0"/>
          </a:p>
        </p:txBody>
      </p:sp>
      <p:sp>
        <p:nvSpPr>
          <p:cNvPr id="127" name="Google Shape;127;p22"/>
          <p:cNvSpPr txBox="1">
            <a:spLocks noGrp="1"/>
          </p:cNvSpPr>
          <p:nvPr>
            <p:ph type="body" idx="1"/>
          </p:nvPr>
        </p:nvSpPr>
        <p:spPr>
          <a:xfrm>
            <a:off x="3550024" y="753035"/>
            <a:ext cx="4823011" cy="39265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400" dirty="0" smtClean="0">
                <a:solidFill>
                  <a:srgbClr val="0070C0"/>
                </a:solidFill>
              </a:rPr>
              <a:t>#1 – DRUG ABUSE &amp; ADDICTION RECOVERY OPPORTUNITIES (23.5%)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400" dirty="0" smtClean="0">
                <a:solidFill>
                  <a:srgbClr val="0070C0"/>
                </a:solidFill>
              </a:rPr>
              <a:t>#2 – OBESITY (13.4%)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400" dirty="0" smtClean="0">
                <a:solidFill>
                  <a:srgbClr val="0070C0"/>
                </a:solidFill>
              </a:rPr>
              <a:t>#3 – MENTAL HEALTH (12.3%)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400" dirty="0" smtClean="0">
                <a:solidFill>
                  <a:srgbClr val="0070C0"/>
                </a:solidFill>
              </a:rPr>
              <a:t>#4 – NUTRITION/EXERCISE EDUCATION (8.6%)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400" dirty="0" smtClean="0">
                <a:solidFill>
                  <a:srgbClr val="0070C0"/>
                </a:solidFill>
              </a:rPr>
              <a:t>#5 – HIGH CANCER RATE IN COUNTY (7.1%)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400" dirty="0" smtClean="0">
                <a:solidFill>
                  <a:srgbClr val="0070C0"/>
                </a:solidFill>
              </a:rPr>
              <a:t># 6 – VAPING/SMOKING (6.3%)</a:t>
            </a:r>
            <a:endParaRPr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527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 smtClean="0"/>
              <a:t>268 </a:t>
            </a:r>
            <a:r>
              <a:rPr lang="en" dirty="0"/>
              <a:t>surveys received (</a:t>
            </a:r>
            <a:r>
              <a:rPr lang="en" dirty="0" smtClean="0"/>
              <a:t>10/11/19</a:t>
            </a:r>
            <a:r>
              <a:rPr lang="en" dirty="0" smtClean="0"/>
              <a:t>) of county population 16,663 (2017)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Some of the surveys did had missing answers for 1 or more questions. This marked the survey incomplete in REDcap. Although all questions require a value, people can still start filling out the survey but not submit it. REDcap will still save these uncompleted surveys.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 few of the surveys were just missing the last question. These results can still be used. The IU students will need to delete half-completed surveys from the system once the survey is closed.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226078" y="94947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 smtClean="0"/>
              <a:t>WHAT IS YOUR ZIP CODE?</a:t>
            </a:r>
            <a:endParaRPr sz="3200" dirty="0"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226078" y="2571750"/>
            <a:ext cx="2808000" cy="20483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78.3%  - Rushville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6.4% - Milroy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5.6% - Arlington</a:t>
            </a:r>
            <a:endParaRPr sz="2400" dirty="0"/>
          </a:p>
        </p:txBody>
      </p:sp>
      <p:pic>
        <p:nvPicPr>
          <p:cNvPr id="81" name="Google Shape;8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60550" y="39113"/>
            <a:ext cx="4377475" cy="506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226078" y="68053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 smtClean="0"/>
              <a:t>WHAT IS YOUR AGE?</a:t>
            </a:r>
            <a:endParaRPr sz="3600" dirty="0"/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1"/>
          </p:nvPr>
        </p:nvSpPr>
        <p:spPr>
          <a:xfrm>
            <a:off x="226078" y="2254694"/>
            <a:ext cx="2808000" cy="16897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dirty="0" smtClean="0"/>
              <a:t>48.1% between 30 – 49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dirty="0" smtClean="0"/>
              <a:t>21.3% between 50 – 59 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dirty="0" smtClean="0"/>
              <a:t>15.3% between 60 – 69 </a:t>
            </a:r>
            <a:endParaRPr sz="1800" dirty="0"/>
          </a:p>
        </p:txBody>
      </p:sp>
      <p:pic>
        <p:nvPicPr>
          <p:cNvPr id="88" name="Google Shape;8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24378" y="152400"/>
            <a:ext cx="5051086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xfrm>
            <a:off x="226078" y="928225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 smtClean="0"/>
              <a:t>WHAT IS YOUR BIRTH GENDER?</a:t>
            </a:r>
            <a:endParaRPr sz="3200" dirty="0"/>
          </a:p>
        </p:txBody>
      </p:sp>
      <p:sp>
        <p:nvSpPr>
          <p:cNvPr id="94" name="Google Shape;94;p17"/>
          <p:cNvSpPr txBox="1">
            <a:spLocks noGrp="1"/>
          </p:cNvSpPr>
          <p:nvPr>
            <p:ph type="body" idx="1"/>
          </p:nvPr>
        </p:nvSpPr>
        <p:spPr>
          <a:xfrm>
            <a:off x="226078" y="2218835"/>
            <a:ext cx="2808000" cy="192285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000" dirty="0" smtClean="0"/>
              <a:t>80.5% - Female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000" dirty="0" smtClean="0"/>
              <a:t>18.7 % - Male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000" dirty="0" smtClean="0"/>
              <a:t>0.8 % - Prefer not to answer</a:t>
            </a:r>
            <a:endParaRPr sz="2000" dirty="0"/>
          </a:p>
        </p:txBody>
      </p:sp>
      <p:pic>
        <p:nvPicPr>
          <p:cNvPr id="95" name="Google Shape;9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5853" y="1404925"/>
            <a:ext cx="5572125" cy="233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>
            <a:off x="226077" y="1433565"/>
            <a:ext cx="3003221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/>
              <a:t>HOW MUCH IS YOUR COMBINED HOUSEHOLD INCOME?</a:t>
            </a:r>
            <a:endParaRPr sz="2800" dirty="0"/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1"/>
          </p:nvPr>
        </p:nvSpPr>
        <p:spPr>
          <a:xfrm>
            <a:off x="128466" y="2570284"/>
            <a:ext cx="3198442" cy="18511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800" dirty="0" smtClean="0"/>
              <a:t>35.0% - more than $75,000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800" dirty="0" smtClean="0"/>
              <a:t>20.7% - $40,001 to $60,000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800" dirty="0" smtClean="0"/>
              <a:t>18.4% - $25,001 to $40,000</a:t>
            </a:r>
            <a:endParaRPr sz="1800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="" xmlns:a16="http://schemas.microsoft.com/office/drawing/2014/main" id="{2BB20898-4A0D-4A14-9EAF-AC1B6AFE9F4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24"/>
          <a:stretch/>
        </p:blipFill>
        <p:spPr>
          <a:xfrm>
            <a:off x="3424517" y="253735"/>
            <a:ext cx="5558117" cy="46330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>
            <a:spLocks noGrp="1"/>
          </p:cNvSpPr>
          <p:nvPr>
            <p:ph type="title"/>
          </p:nvPr>
        </p:nvSpPr>
        <p:spPr>
          <a:xfrm>
            <a:off x="304755" y="1218412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W</a:t>
            </a:r>
            <a:r>
              <a:rPr lang="en" sz="2800" dirty="0" smtClean="0"/>
              <a:t>HAT IS YOUR HIGHEST LEVEL OF EDUCATION COMPLETED?</a:t>
            </a:r>
            <a:endParaRPr sz="2800" dirty="0"/>
          </a:p>
        </p:txBody>
      </p:sp>
      <p:sp>
        <p:nvSpPr>
          <p:cNvPr id="114" name="Google Shape;114;p20"/>
          <p:cNvSpPr txBox="1">
            <a:spLocks noGrp="1"/>
          </p:cNvSpPr>
          <p:nvPr>
            <p:ph type="body" idx="1"/>
          </p:nvPr>
        </p:nvSpPr>
        <p:spPr>
          <a:xfrm>
            <a:off x="226075" y="2545976"/>
            <a:ext cx="2965360" cy="20833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  <a:buNone/>
            </a:pPr>
            <a:r>
              <a:rPr lang="en-US" sz="1600" dirty="0" smtClean="0"/>
              <a:t>38.8% - High School Diploma/GED</a:t>
            </a:r>
          </a:p>
          <a:p>
            <a:pPr marL="0" lvl="0" indent="0">
              <a:spcAft>
                <a:spcPts val="1600"/>
              </a:spcAft>
              <a:buNone/>
            </a:pPr>
            <a:r>
              <a:rPr lang="en-US" sz="1600" dirty="0" smtClean="0"/>
              <a:t>35.8 % - College Graduate</a:t>
            </a:r>
          </a:p>
          <a:p>
            <a:pPr marL="0" lvl="0" indent="0">
              <a:spcAft>
                <a:spcPts val="1600"/>
              </a:spcAft>
              <a:buNone/>
            </a:pPr>
            <a:r>
              <a:rPr lang="en-US" sz="1600" dirty="0" smtClean="0"/>
              <a:t>13.4% - Post Graduate Degree</a:t>
            </a:r>
            <a:endParaRPr sz="1600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="" xmlns:a16="http://schemas.microsoft.com/office/drawing/2014/main" id="{3069EF84-269D-4E76-8AF9-60F16BB81A6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76"/>
          <a:stretch/>
        </p:blipFill>
        <p:spPr>
          <a:xfrm>
            <a:off x="3474611" y="357800"/>
            <a:ext cx="5490095" cy="4399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>
            <a:spLocks noGrp="1"/>
          </p:cNvSpPr>
          <p:nvPr>
            <p:ph type="title"/>
          </p:nvPr>
        </p:nvSpPr>
        <p:spPr>
          <a:xfrm>
            <a:off x="161365" y="1377424"/>
            <a:ext cx="3263153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 smtClean="0"/>
              <a:t>CHECK ALL YOU HAVE BEEN DIAGNOSED AT ANY TIME</a:t>
            </a:r>
            <a:endParaRPr sz="3200" dirty="0"/>
          </a:p>
        </p:txBody>
      </p:sp>
      <p:sp>
        <p:nvSpPr>
          <p:cNvPr id="120" name="Google Shape;120;p21"/>
          <p:cNvSpPr txBox="1">
            <a:spLocks noGrp="1"/>
          </p:cNvSpPr>
          <p:nvPr>
            <p:ph type="body" idx="1"/>
          </p:nvPr>
        </p:nvSpPr>
        <p:spPr>
          <a:xfrm>
            <a:off x="0" y="2610305"/>
            <a:ext cx="3195440" cy="22984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600" dirty="0" smtClean="0"/>
              <a:t>27.2% of respondents – Diabetes 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600" dirty="0" smtClean="0"/>
              <a:t>57.0% of respondents – High Cholesterol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600" dirty="0" smtClean="0"/>
              <a:t>77% of respondents – High Blood Pressure</a:t>
            </a:r>
            <a:endParaRPr sz="16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BDFEF9C8-ED11-4FB3-AF2A-FE16BC108E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67"/>
          <a:stretch/>
        </p:blipFill>
        <p:spPr>
          <a:xfrm>
            <a:off x="3424518" y="1078118"/>
            <a:ext cx="5719482" cy="3100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7976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>
            <a:spLocks noGrp="1"/>
          </p:cNvSpPr>
          <p:nvPr>
            <p:ph type="title"/>
          </p:nvPr>
        </p:nvSpPr>
        <p:spPr>
          <a:xfrm>
            <a:off x="0" y="1733701"/>
            <a:ext cx="3186477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CLOSEST DESCRIPTION OF CONSUMPTION OF ILLEGAL DRUGS OR PRESCRIPTION DRUGS NOT PRESCRIBED TO YOU</a:t>
            </a:r>
            <a:endParaRPr dirty="0"/>
          </a:p>
        </p:txBody>
      </p:sp>
      <p:sp>
        <p:nvSpPr>
          <p:cNvPr id="120" name="Google Shape;120;p21"/>
          <p:cNvSpPr txBox="1">
            <a:spLocks noGrp="1"/>
          </p:cNvSpPr>
          <p:nvPr>
            <p:ph type="body" idx="1"/>
          </p:nvPr>
        </p:nvSpPr>
        <p:spPr>
          <a:xfrm>
            <a:off x="0" y="2687101"/>
            <a:ext cx="3338878" cy="16980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800" dirty="0" smtClean="0"/>
              <a:t>97.3% - Never or 0 times in last 30 days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800" dirty="0" smtClean="0"/>
              <a:t>4 people - 1 or 2 times/week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800" dirty="0" smtClean="0"/>
              <a:t>2 people – 3 or 4 times/week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800" dirty="0" smtClean="0"/>
              <a:t>1 person – 5+ times/week</a:t>
            </a:r>
            <a:endParaRPr sz="1800" dirty="0"/>
          </a:p>
        </p:txBody>
      </p:sp>
      <p:pic>
        <p:nvPicPr>
          <p:cNvPr id="121" name="Google Shape;12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38878" y="846550"/>
            <a:ext cx="5805122" cy="36811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410</Words>
  <Application>Microsoft Office PowerPoint</Application>
  <PresentationFormat>On-screen Show (16:9)</PresentationFormat>
  <Paragraphs>48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Roboto</vt:lpstr>
      <vt:lpstr>Arial</vt:lpstr>
      <vt:lpstr>Material</vt:lpstr>
      <vt:lpstr>Interim Survey Summary</vt:lpstr>
      <vt:lpstr>Overview</vt:lpstr>
      <vt:lpstr>WHAT IS YOUR ZIP CODE?</vt:lpstr>
      <vt:lpstr>WHAT IS YOUR AGE?</vt:lpstr>
      <vt:lpstr>WHAT IS YOUR BIRTH GENDER?</vt:lpstr>
      <vt:lpstr>HOW MUCH IS YOUR COMBINED HOUSEHOLD INCOME?</vt:lpstr>
      <vt:lpstr>WHAT IS YOUR HIGHEST LEVEL OF EDUCATION COMPLETED?</vt:lpstr>
      <vt:lpstr>CHECK ALL YOU HAVE BEEN DIAGNOSED AT ANY TIME</vt:lpstr>
      <vt:lpstr>CLOSEST DESCRIPTION OF CONSUMPTION OF ILLEGAL DRUGS OR PRESCRIPTION DRUGS NOT PRESCRIBED TO YOU</vt:lpstr>
      <vt:lpstr>IF GUNS IN HOME, BEST DESCRIBE HOW STORED</vt:lpstr>
      <vt:lpstr>WHAT IS THE TOP HEALTH PRIORITY RUSH COUNTY SHOULD BE ADDRESSING?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Interim Survey Summary</dc:title>
  <dc:creator>Susan Lee</dc:creator>
  <cp:lastModifiedBy>Susan Lee</cp:lastModifiedBy>
  <cp:revision>7</cp:revision>
  <dcterms:modified xsi:type="dcterms:W3CDTF">2019-10-14T22:00:54Z</dcterms:modified>
</cp:coreProperties>
</file>